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9" r:id="rId2"/>
  </p:sldMasterIdLst>
  <p:notesMasterIdLst>
    <p:notesMasterId r:id="rId23"/>
  </p:notesMasterIdLst>
  <p:sldIdLst>
    <p:sldId id="257" r:id="rId3"/>
    <p:sldId id="261" r:id="rId4"/>
    <p:sldId id="262" r:id="rId5"/>
    <p:sldId id="263" r:id="rId6"/>
    <p:sldId id="280" r:id="rId7"/>
    <p:sldId id="264" r:id="rId8"/>
    <p:sldId id="266" r:id="rId9"/>
    <p:sldId id="267" r:id="rId10"/>
    <p:sldId id="268" r:id="rId11"/>
    <p:sldId id="269" r:id="rId12"/>
    <p:sldId id="270" r:id="rId13"/>
    <p:sldId id="271" r:id="rId14"/>
    <p:sldId id="273" r:id="rId15"/>
    <p:sldId id="275" r:id="rId16"/>
    <p:sldId id="274" r:id="rId17"/>
    <p:sldId id="276" r:id="rId18"/>
    <p:sldId id="279" r:id="rId19"/>
    <p:sldId id="277" r:id="rId20"/>
    <p:sldId id="278" r:id="rId21"/>
    <p:sldId id="260" r:id="rId22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0087B1"/>
    <a:srgbClr val="04913A"/>
    <a:srgbClr val="22314D"/>
    <a:srgbClr val="040F25"/>
    <a:srgbClr val="FCBF2A"/>
    <a:srgbClr val="FFC0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50" autoAdjust="0"/>
    <p:restoredTop sz="96718" autoAdjust="0"/>
  </p:normalViewPr>
  <p:slideViewPr>
    <p:cSldViewPr snapToGrid="0">
      <p:cViewPr varScale="1">
        <p:scale>
          <a:sx n="117" d="100"/>
          <a:sy n="117" d="100"/>
        </p:scale>
        <p:origin x="149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E02C17-1937-9641-AD08-3D82D65EE5E6}" type="datetimeFigureOut">
              <a:rPr kumimoji="1" lang="zh-CN" altLang="en-US" smtClean="0"/>
              <a:t>2017/12/16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FFEE05-ACFD-0245-98D8-6B71719D5E3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5757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冠德十年以来致力通过科技提升油站经营，在搭建自有知识产权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平台同时，非常注重借助微信能力为客户提供更好服务，逐步从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开始的单一的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公众号到发展到微信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各项</a:t>
            </a: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能力综合接入。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FFEE05-ACFD-0245-98D8-6B71719D5E34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5744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7448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56605F-10B1-4ECD-91ED-DCD889CDB4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222A35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303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D3578D-5AA2-46DA-97D5-937867D99AD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1C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729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4E3D8A09-7DB1-4252-9FD3-B717324AD50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4572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2897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59FC24-3CC9-4C82-B95D-CA04DBD9B0A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E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5896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776FC38-06DC-46C5-BC49-7C1D772060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654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7808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78156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29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29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29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29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29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549692" algn="ctr" rtl="0" eaLnBrk="0" fontAlgn="base" hangingPunct="0">
        <a:spcBef>
          <a:spcPct val="0"/>
        </a:spcBef>
        <a:spcAft>
          <a:spcPct val="0"/>
        </a:spcAft>
        <a:defRPr sz="529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1099383" algn="ctr" rtl="0" eaLnBrk="0" fontAlgn="base" hangingPunct="0">
        <a:spcBef>
          <a:spcPct val="0"/>
        </a:spcBef>
        <a:spcAft>
          <a:spcPct val="0"/>
        </a:spcAft>
        <a:defRPr sz="529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649075" algn="ctr" rtl="0" eaLnBrk="0" fontAlgn="base" hangingPunct="0">
        <a:spcBef>
          <a:spcPct val="0"/>
        </a:spcBef>
        <a:spcAft>
          <a:spcPct val="0"/>
        </a:spcAft>
        <a:defRPr sz="529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2198766" algn="ctr" rtl="0" eaLnBrk="0" fontAlgn="base" hangingPunct="0">
        <a:spcBef>
          <a:spcPct val="0"/>
        </a:spcBef>
        <a:spcAft>
          <a:spcPct val="0"/>
        </a:spcAft>
        <a:defRPr sz="529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412269" indent="-41226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847" kern="1200">
          <a:solidFill>
            <a:schemeClr val="tx1"/>
          </a:solidFill>
          <a:latin typeface="+mn-lt"/>
          <a:ea typeface="+mn-ea"/>
          <a:cs typeface="+mn-cs"/>
        </a:defRPr>
      </a:lvl1pPr>
      <a:lvl2pPr marL="893249" indent="-343557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366" kern="1200">
          <a:solidFill>
            <a:schemeClr val="tx1"/>
          </a:solidFill>
          <a:latin typeface="+mn-lt"/>
          <a:ea typeface="+mn-ea"/>
          <a:cs typeface="+mn-cs"/>
        </a:defRPr>
      </a:lvl2pPr>
      <a:lvl3pPr marL="1374229" indent="-27484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86" kern="1200">
          <a:solidFill>
            <a:schemeClr val="tx1"/>
          </a:solidFill>
          <a:latin typeface="+mn-lt"/>
          <a:ea typeface="+mn-ea"/>
          <a:cs typeface="+mn-cs"/>
        </a:defRPr>
      </a:lvl3pPr>
      <a:lvl4pPr marL="1923920" indent="-27484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405" kern="1200">
          <a:solidFill>
            <a:schemeClr val="tx1"/>
          </a:solidFill>
          <a:latin typeface="+mn-lt"/>
          <a:ea typeface="+mn-ea"/>
          <a:cs typeface="+mn-cs"/>
        </a:defRPr>
      </a:lvl4pPr>
      <a:lvl5pPr marL="2473612" indent="-274846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405" kern="1200">
          <a:solidFill>
            <a:schemeClr val="tx1"/>
          </a:solidFill>
          <a:latin typeface="+mn-lt"/>
          <a:ea typeface="+mn-ea"/>
          <a:cs typeface="+mn-cs"/>
        </a:defRPr>
      </a:lvl5pPr>
      <a:lvl6pPr marL="3023304" indent="-274846" algn="l" defTabSz="1099383" rtl="0" eaLnBrk="1" latinLnBrk="0" hangingPunct="1">
        <a:lnSpc>
          <a:spcPct val="90000"/>
        </a:lnSpc>
        <a:spcBef>
          <a:spcPts val="601"/>
        </a:spcBef>
        <a:buFont typeface="Arial" panose="020B0604020202020204" pitchFamily="34" charset="0"/>
        <a:buChar char="•"/>
        <a:defRPr sz="2164" kern="1200">
          <a:solidFill>
            <a:schemeClr val="tx1"/>
          </a:solidFill>
          <a:latin typeface="+mn-lt"/>
          <a:ea typeface="+mn-ea"/>
          <a:cs typeface="+mn-cs"/>
        </a:defRPr>
      </a:lvl6pPr>
      <a:lvl7pPr marL="3572995" indent="-274846" algn="l" defTabSz="1099383" rtl="0" eaLnBrk="1" latinLnBrk="0" hangingPunct="1">
        <a:lnSpc>
          <a:spcPct val="90000"/>
        </a:lnSpc>
        <a:spcBef>
          <a:spcPts val="601"/>
        </a:spcBef>
        <a:buFont typeface="Arial" panose="020B0604020202020204" pitchFamily="34" charset="0"/>
        <a:buChar char="•"/>
        <a:defRPr sz="2164" kern="1200">
          <a:solidFill>
            <a:schemeClr val="tx1"/>
          </a:solidFill>
          <a:latin typeface="+mn-lt"/>
          <a:ea typeface="+mn-ea"/>
          <a:cs typeface="+mn-cs"/>
        </a:defRPr>
      </a:lvl7pPr>
      <a:lvl8pPr marL="4122687" indent="-274846" algn="l" defTabSz="1099383" rtl="0" eaLnBrk="1" latinLnBrk="0" hangingPunct="1">
        <a:lnSpc>
          <a:spcPct val="90000"/>
        </a:lnSpc>
        <a:spcBef>
          <a:spcPts val="601"/>
        </a:spcBef>
        <a:buFont typeface="Arial" panose="020B0604020202020204" pitchFamily="34" charset="0"/>
        <a:buChar char="•"/>
        <a:defRPr sz="2164" kern="1200">
          <a:solidFill>
            <a:schemeClr val="tx1"/>
          </a:solidFill>
          <a:latin typeface="+mn-lt"/>
          <a:ea typeface="+mn-ea"/>
          <a:cs typeface="+mn-cs"/>
        </a:defRPr>
      </a:lvl8pPr>
      <a:lvl9pPr marL="4672378" indent="-274846" algn="l" defTabSz="1099383" rtl="0" eaLnBrk="1" latinLnBrk="0" hangingPunct="1">
        <a:lnSpc>
          <a:spcPct val="90000"/>
        </a:lnSpc>
        <a:spcBef>
          <a:spcPts val="601"/>
        </a:spcBef>
        <a:buFont typeface="Arial" panose="020B0604020202020204" pitchFamily="34" charset="0"/>
        <a:buChar char="•"/>
        <a:defRPr sz="216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99383" rtl="0" eaLnBrk="1" latinLnBrk="0" hangingPunct="1">
        <a:defRPr sz="2164" kern="1200">
          <a:solidFill>
            <a:schemeClr val="tx1"/>
          </a:solidFill>
          <a:latin typeface="+mn-lt"/>
          <a:ea typeface="+mn-ea"/>
          <a:cs typeface="+mn-cs"/>
        </a:defRPr>
      </a:lvl1pPr>
      <a:lvl2pPr marL="549692" algn="l" defTabSz="1099383" rtl="0" eaLnBrk="1" latinLnBrk="0" hangingPunct="1">
        <a:defRPr sz="2164" kern="1200">
          <a:solidFill>
            <a:schemeClr val="tx1"/>
          </a:solidFill>
          <a:latin typeface="+mn-lt"/>
          <a:ea typeface="+mn-ea"/>
          <a:cs typeface="+mn-cs"/>
        </a:defRPr>
      </a:lvl2pPr>
      <a:lvl3pPr marL="1099383" algn="l" defTabSz="1099383" rtl="0" eaLnBrk="1" latinLnBrk="0" hangingPunct="1">
        <a:defRPr sz="2164" kern="1200">
          <a:solidFill>
            <a:schemeClr val="tx1"/>
          </a:solidFill>
          <a:latin typeface="+mn-lt"/>
          <a:ea typeface="+mn-ea"/>
          <a:cs typeface="+mn-cs"/>
        </a:defRPr>
      </a:lvl3pPr>
      <a:lvl4pPr marL="1649075" algn="l" defTabSz="1099383" rtl="0" eaLnBrk="1" latinLnBrk="0" hangingPunct="1">
        <a:defRPr sz="2164" kern="1200">
          <a:solidFill>
            <a:schemeClr val="tx1"/>
          </a:solidFill>
          <a:latin typeface="+mn-lt"/>
          <a:ea typeface="+mn-ea"/>
          <a:cs typeface="+mn-cs"/>
        </a:defRPr>
      </a:lvl4pPr>
      <a:lvl5pPr marL="2198766" algn="l" defTabSz="1099383" rtl="0" eaLnBrk="1" latinLnBrk="0" hangingPunct="1">
        <a:defRPr sz="2164" kern="1200">
          <a:solidFill>
            <a:schemeClr val="tx1"/>
          </a:solidFill>
          <a:latin typeface="+mn-lt"/>
          <a:ea typeface="+mn-ea"/>
          <a:cs typeface="+mn-cs"/>
        </a:defRPr>
      </a:lvl5pPr>
      <a:lvl6pPr marL="2748458" algn="l" defTabSz="1099383" rtl="0" eaLnBrk="1" latinLnBrk="0" hangingPunct="1">
        <a:defRPr sz="2164" kern="1200">
          <a:solidFill>
            <a:schemeClr val="tx1"/>
          </a:solidFill>
          <a:latin typeface="+mn-lt"/>
          <a:ea typeface="+mn-ea"/>
          <a:cs typeface="+mn-cs"/>
        </a:defRPr>
      </a:lvl6pPr>
      <a:lvl7pPr marL="3298149" algn="l" defTabSz="1099383" rtl="0" eaLnBrk="1" latinLnBrk="0" hangingPunct="1">
        <a:defRPr sz="2164" kern="1200">
          <a:solidFill>
            <a:schemeClr val="tx1"/>
          </a:solidFill>
          <a:latin typeface="+mn-lt"/>
          <a:ea typeface="+mn-ea"/>
          <a:cs typeface="+mn-cs"/>
        </a:defRPr>
      </a:lvl7pPr>
      <a:lvl8pPr marL="3847841" algn="l" defTabSz="1099383" rtl="0" eaLnBrk="1" latinLnBrk="0" hangingPunct="1">
        <a:defRPr sz="2164" kern="1200">
          <a:solidFill>
            <a:schemeClr val="tx1"/>
          </a:solidFill>
          <a:latin typeface="+mn-lt"/>
          <a:ea typeface="+mn-ea"/>
          <a:cs typeface="+mn-cs"/>
        </a:defRPr>
      </a:lvl8pPr>
      <a:lvl9pPr marL="4397532" algn="l" defTabSz="1099383" rtl="0" eaLnBrk="1" latinLnBrk="0" hangingPunct="1">
        <a:defRPr sz="21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381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microsoft.com/office/2007/relationships/hdphoto" Target="../media/hdphoto4.wdp"/><Relationship Id="rId3" Type="http://schemas.microsoft.com/office/2007/relationships/hdphoto" Target="../media/hdphoto1.wdp"/><Relationship Id="rId7" Type="http://schemas.openxmlformats.org/officeDocument/2006/relationships/image" Target="../media/image13.jpeg"/><Relationship Id="rId12" Type="http://schemas.openxmlformats.org/officeDocument/2006/relationships/image" Target="../media/image1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microsoft.com/office/2007/relationships/hdphoto" Target="../media/hdphoto3.wdp"/><Relationship Id="rId5" Type="http://schemas.openxmlformats.org/officeDocument/2006/relationships/image" Target="../media/image12.png"/><Relationship Id="rId15" Type="http://schemas.openxmlformats.org/officeDocument/2006/relationships/image" Target="../media/image19.jpeg"/><Relationship Id="rId10" Type="http://schemas.openxmlformats.org/officeDocument/2006/relationships/image" Target="../media/image16.png"/><Relationship Id="rId4" Type="http://schemas.openxmlformats.org/officeDocument/2006/relationships/image" Target="../media/image11.jpeg"/><Relationship Id="rId9" Type="http://schemas.openxmlformats.org/officeDocument/2006/relationships/image" Target="../media/image15.jpeg"/><Relationship Id="rId14" Type="http://schemas.openxmlformats.org/officeDocument/2006/relationships/image" Target="../media/image18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1196140" y="2337573"/>
            <a:ext cx="7826692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kumimoji="1"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微信</a:t>
            </a:r>
            <a:r>
              <a:rPr lang="zh-CN" altLang="en-US" sz="5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赋能</a:t>
            </a:r>
            <a:r>
              <a:rPr kumimoji="1"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冠德</a:t>
            </a:r>
            <a:br>
              <a:rPr kumimoji="1" lang="en-US" altLang="zh-CN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</a:br>
            <a:r>
              <a:rPr kumimoji="1"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共建新型智慧油站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0600" y="190500"/>
            <a:ext cx="4483100" cy="1041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0B4DCD4-56B0-47B4-BD3D-10E0D77202F2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关键的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通道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B8D61C-4D27-464E-9849-142321FA84CA}"/>
              </a:ext>
            </a:extLst>
          </p:cNvPr>
          <p:cNvSpPr txBox="1"/>
          <p:nvPr/>
        </p:nvSpPr>
        <p:spPr>
          <a:xfrm>
            <a:off x="695324" y="1167493"/>
            <a:ext cx="108013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微信免密支付</a:t>
            </a:r>
          </a:p>
        </p:txBody>
      </p:sp>
    </p:spTree>
    <p:extLst>
      <p:ext uri="{BB962C8B-B14F-4D97-AF65-F5344CB8AC3E}">
        <p14:creationId xmlns:p14="http://schemas.microsoft.com/office/powerpoint/2010/main" val="1172087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0B4DCD4-56B0-47B4-BD3D-10E0D77202F2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关键的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设别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B8D61C-4D27-464E-9849-142321FA84CA}"/>
              </a:ext>
            </a:extLst>
          </p:cNvPr>
          <p:cNvSpPr txBox="1"/>
          <p:nvPr/>
        </p:nvSpPr>
        <p:spPr>
          <a:xfrm>
            <a:off x="695324" y="1167493"/>
            <a:ext cx="108013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智能油机 </a:t>
            </a:r>
            <a:r>
              <a:rPr lang="en-US" altLang="zh-CN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</a:t>
            </a:r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手持终端</a:t>
            </a:r>
          </a:p>
        </p:txBody>
      </p:sp>
    </p:spTree>
    <p:extLst>
      <p:ext uri="{BB962C8B-B14F-4D97-AF65-F5344CB8AC3E}">
        <p14:creationId xmlns:p14="http://schemas.microsoft.com/office/powerpoint/2010/main" val="1513449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B690491-6A19-442D-AFF0-34AE1DFE7B17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关键的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载体与操作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2ECC439-0698-40E4-97FB-DEB1F0585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0881" y="1888366"/>
            <a:ext cx="2195768" cy="451352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17EE140-B2DF-4B40-B61B-B66A0332552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242956" y="1888366"/>
            <a:ext cx="2143658" cy="3621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B6D0F1D-BB06-4FF1-BB4E-1A3E07D55B8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92532" y="1900449"/>
            <a:ext cx="1940329" cy="3609449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39ADA2F7-F487-4DA8-953C-0692FB6295E6}"/>
              </a:ext>
            </a:extLst>
          </p:cNvPr>
          <p:cNvGrpSpPr/>
          <p:nvPr/>
        </p:nvGrpSpPr>
        <p:grpSpPr>
          <a:xfrm>
            <a:off x="310256" y="1888366"/>
            <a:ext cx="2403856" cy="4930987"/>
            <a:chOff x="6430771" y="961812"/>
            <a:chExt cx="2403856" cy="4930987"/>
          </a:xfrm>
        </p:grpSpPr>
        <p:pic>
          <p:nvPicPr>
            <p:cNvPr id="8" name="图片 7" descr="图片包含 屏幕截图&#10;&#10;已生成极高可信度的说明">
              <a:extLst>
                <a:ext uri="{FF2B5EF4-FFF2-40B4-BE49-F238E27FC236}">
                  <a16:creationId xmlns:a16="http://schemas.microsoft.com/office/drawing/2014/main" id="{C5DE8E2C-EE04-442D-93B9-FAD1E30AD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0771" y="961812"/>
              <a:ext cx="2403856" cy="4930987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FA171856-9A47-42F0-B57F-84F91DE7E5AB}"/>
                </a:ext>
              </a:extLst>
            </p:cNvPr>
            <p:cNvSpPr/>
            <p:nvPr/>
          </p:nvSpPr>
          <p:spPr>
            <a:xfrm>
              <a:off x="7449671" y="1981200"/>
              <a:ext cx="359977" cy="93163"/>
            </a:xfrm>
            <a:prstGeom prst="rect">
              <a:avLst/>
            </a:prstGeom>
            <a:solidFill>
              <a:srgbClr val="BDC2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2174299E-D9F7-4168-B233-A91A7B772B57}"/>
              </a:ext>
            </a:extLst>
          </p:cNvPr>
          <p:cNvSpPr txBox="1"/>
          <p:nvPr/>
        </p:nvSpPr>
        <p:spPr>
          <a:xfrm>
            <a:off x="130630" y="1196539"/>
            <a:ext cx="120613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消费者通过小程序，绑定车牌与钱包，从支付到发票，全自动化完成</a:t>
            </a:r>
          </a:p>
        </p:txBody>
      </p:sp>
    </p:spTree>
    <p:extLst>
      <p:ext uri="{BB962C8B-B14F-4D97-AF65-F5344CB8AC3E}">
        <p14:creationId xmlns:p14="http://schemas.microsoft.com/office/powerpoint/2010/main" val="2950700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6FDE00A6-51E9-4046-B01D-75A69177C12B}"/>
              </a:ext>
            </a:extLst>
          </p:cNvPr>
          <p:cNvGrpSpPr/>
          <p:nvPr/>
        </p:nvGrpSpPr>
        <p:grpSpPr>
          <a:xfrm>
            <a:off x="433672" y="486047"/>
            <a:ext cx="11324656" cy="1093556"/>
            <a:chOff x="434892" y="1710690"/>
            <a:chExt cx="11324656" cy="1093556"/>
          </a:xfrm>
        </p:grpSpPr>
        <p:sp>
          <p:nvSpPr>
            <p:cNvPr id="16" name="Rounded Rectangle 29">
              <a:extLst>
                <a:ext uri="{FF2B5EF4-FFF2-40B4-BE49-F238E27FC236}">
                  <a16:creationId xmlns:a16="http://schemas.microsoft.com/office/drawing/2014/main" id="{A7AC9B8A-9121-46CE-87EB-086D297BB5B7}"/>
                </a:ext>
              </a:extLst>
            </p:cNvPr>
            <p:cNvSpPr/>
            <p:nvPr/>
          </p:nvSpPr>
          <p:spPr>
            <a:xfrm>
              <a:off x="434892" y="1720487"/>
              <a:ext cx="868867" cy="640080"/>
            </a:xfrm>
            <a:prstGeom prst="roundRect">
              <a:avLst>
                <a:gd name="adj" fmla="val 0"/>
              </a:avLst>
            </a:prstGeom>
            <a:solidFill>
              <a:srgbClr val="D4402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进站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30">
              <a:extLst>
                <a:ext uri="{FF2B5EF4-FFF2-40B4-BE49-F238E27FC236}">
                  <a16:creationId xmlns:a16="http://schemas.microsoft.com/office/drawing/2014/main" id="{04DB12E2-C228-4DC0-A78E-F2EA67ED5DB7}"/>
                </a:ext>
              </a:extLst>
            </p:cNvPr>
            <p:cNvSpPr/>
            <p:nvPr/>
          </p:nvSpPr>
          <p:spPr>
            <a:xfrm>
              <a:off x="1303759" y="1710690"/>
              <a:ext cx="2613949" cy="649877"/>
            </a:xfrm>
            <a:prstGeom prst="rect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加油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Rectangle 31">
              <a:extLst>
                <a:ext uri="{FF2B5EF4-FFF2-40B4-BE49-F238E27FC236}">
                  <a16:creationId xmlns:a16="http://schemas.microsoft.com/office/drawing/2014/main" id="{CDBE49DD-0BBE-4DDC-AB5A-B86E84F97B18}"/>
                </a:ext>
              </a:extLst>
            </p:cNvPr>
            <p:cNvSpPr/>
            <p:nvPr/>
          </p:nvSpPr>
          <p:spPr>
            <a:xfrm>
              <a:off x="3917708" y="1715588"/>
              <a:ext cx="4356583" cy="640080"/>
            </a:xfrm>
            <a:prstGeom prst="rect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排队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Rectangle 32">
              <a:extLst>
                <a:ext uri="{FF2B5EF4-FFF2-40B4-BE49-F238E27FC236}">
                  <a16:creationId xmlns:a16="http://schemas.microsoft.com/office/drawing/2014/main" id="{9CB84977-BCC0-4EEC-A2B1-9E36B31F7403}"/>
                </a:ext>
              </a:extLst>
            </p:cNvPr>
            <p:cNvSpPr/>
            <p:nvPr/>
          </p:nvSpPr>
          <p:spPr>
            <a:xfrm>
              <a:off x="8274291" y="1715588"/>
              <a:ext cx="871304" cy="640080"/>
            </a:xfrm>
            <a:prstGeom prst="rect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买单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338B6445-B233-463B-90C7-F748B8B13721}"/>
                </a:ext>
              </a:extLst>
            </p:cNvPr>
            <p:cNvSpPr/>
            <p:nvPr/>
          </p:nvSpPr>
          <p:spPr>
            <a:xfrm>
              <a:off x="10868450" y="1710690"/>
              <a:ext cx="891098" cy="644978"/>
            </a:xfrm>
            <a:prstGeom prst="rect">
              <a:avLst/>
            </a:prstGeom>
            <a:solidFill>
              <a:srgbClr val="0087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离站</a:t>
              </a:r>
            </a:p>
          </p:txBody>
        </p:sp>
        <p:sp>
          <p:nvSpPr>
            <p:cNvPr id="32" name="Rectangle 33">
              <a:extLst>
                <a:ext uri="{FF2B5EF4-FFF2-40B4-BE49-F238E27FC236}">
                  <a16:creationId xmlns:a16="http://schemas.microsoft.com/office/drawing/2014/main" id="{53B1015A-23D1-4B88-B414-E85C00D3FC16}"/>
                </a:ext>
              </a:extLst>
            </p:cNvPr>
            <p:cNvSpPr/>
            <p:nvPr/>
          </p:nvSpPr>
          <p:spPr>
            <a:xfrm>
              <a:off x="9143407" y="1713716"/>
              <a:ext cx="1722796" cy="641952"/>
            </a:xfrm>
            <a:prstGeom prst="rect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开发票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C7751C35-7F17-47D1-98AD-AC177B7C23B8}"/>
                </a:ext>
              </a:extLst>
            </p:cNvPr>
            <p:cNvSpPr txBox="1"/>
            <p:nvPr/>
          </p:nvSpPr>
          <p:spPr>
            <a:xfrm>
              <a:off x="472131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65858753-B39F-42C1-84FD-47FF433BA0F9}"/>
                </a:ext>
              </a:extLst>
            </p:cNvPr>
            <p:cNvSpPr txBox="1"/>
            <p:nvPr/>
          </p:nvSpPr>
          <p:spPr>
            <a:xfrm>
              <a:off x="2214766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6A9A3675-9C99-4A0F-8CB9-689B67939727}"/>
                </a:ext>
              </a:extLst>
            </p:cNvPr>
            <p:cNvSpPr txBox="1"/>
            <p:nvPr/>
          </p:nvSpPr>
          <p:spPr>
            <a:xfrm>
              <a:off x="5698805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23BD6245-53C3-4AA2-826D-D77DBE6F47CB}"/>
                </a:ext>
              </a:extLst>
            </p:cNvPr>
            <p:cNvSpPr txBox="1"/>
            <p:nvPr/>
          </p:nvSpPr>
          <p:spPr>
            <a:xfrm>
              <a:off x="8312749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A7516B7E-43D2-4322-8045-46DA0E8A5545}"/>
                </a:ext>
              </a:extLst>
            </p:cNvPr>
            <p:cNvSpPr txBox="1"/>
            <p:nvPr/>
          </p:nvSpPr>
          <p:spPr>
            <a:xfrm>
              <a:off x="9701296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53E86E22-B8C7-4789-92EA-A4DCF5E14218}"/>
                </a:ext>
              </a:extLst>
            </p:cNvPr>
            <p:cNvSpPr txBox="1"/>
            <p:nvPr/>
          </p:nvSpPr>
          <p:spPr>
            <a:xfrm>
              <a:off x="10917519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8A7AA92E-CD1A-47E7-B8F4-7067489743CD}"/>
              </a:ext>
            </a:extLst>
          </p:cNvPr>
          <p:cNvSpPr txBox="1"/>
          <p:nvPr/>
        </p:nvSpPr>
        <p:spPr>
          <a:xfrm>
            <a:off x="1151708" y="1911969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2960D70-213F-4B3D-B3A7-C9C2F43808A8}"/>
              </a:ext>
            </a:extLst>
          </p:cNvPr>
          <p:cNvGrpSpPr/>
          <p:nvPr/>
        </p:nvGrpSpPr>
        <p:grpSpPr>
          <a:xfrm>
            <a:off x="3909043" y="3375889"/>
            <a:ext cx="4373914" cy="1093556"/>
            <a:chOff x="434892" y="4600070"/>
            <a:chExt cx="4373914" cy="1093556"/>
          </a:xfrm>
        </p:grpSpPr>
        <p:sp>
          <p:nvSpPr>
            <p:cNvPr id="17" name="Rounded Rectangle 29">
              <a:extLst>
                <a:ext uri="{FF2B5EF4-FFF2-40B4-BE49-F238E27FC236}">
                  <a16:creationId xmlns:a16="http://schemas.microsoft.com/office/drawing/2014/main" id="{11C3188D-12AC-4CBB-8022-49969D1623D2}"/>
                </a:ext>
              </a:extLst>
            </p:cNvPr>
            <p:cNvSpPr/>
            <p:nvPr/>
          </p:nvSpPr>
          <p:spPr>
            <a:xfrm>
              <a:off x="434892" y="4609867"/>
              <a:ext cx="868867" cy="640080"/>
            </a:xfrm>
            <a:prstGeom prst="roundRect">
              <a:avLst>
                <a:gd name="adj" fmla="val 0"/>
              </a:avLst>
            </a:prstGeom>
            <a:solidFill>
              <a:srgbClr val="D4402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进站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Rectangle 30">
              <a:extLst>
                <a:ext uri="{FF2B5EF4-FFF2-40B4-BE49-F238E27FC236}">
                  <a16:creationId xmlns:a16="http://schemas.microsoft.com/office/drawing/2014/main" id="{E0B56231-844F-463B-8F55-3D30716061D4}"/>
                </a:ext>
              </a:extLst>
            </p:cNvPr>
            <p:cNvSpPr/>
            <p:nvPr/>
          </p:nvSpPr>
          <p:spPr>
            <a:xfrm>
              <a:off x="1303759" y="4600070"/>
              <a:ext cx="2613949" cy="649877"/>
            </a:xfrm>
            <a:prstGeom prst="rect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加油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548687DD-1B86-4E87-97C4-A0242D5CE697}"/>
                </a:ext>
              </a:extLst>
            </p:cNvPr>
            <p:cNvSpPr/>
            <p:nvPr/>
          </p:nvSpPr>
          <p:spPr>
            <a:xfrm>
              <a:off x="3917708" y="4600070"/>
              <a:ext cx="891098" cy="644978"/>
            </a:xfrm>
            <a:prstGeom prst="rect">
              <a:avLst/>
            </a:prstGeom>
            <a:solidFill>
              <a:srgbClr val="0087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离站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9FB2AC3A-4C39-44F1-A1AE-A83D9AEE64DE}"/>
                </a:ext>
              </a:extLst>
            </p:cNvPr>
            <p:cNvSpPr txBox="1"/>
            <p:nvPr/>
          </p:nvSpPr>
          <p:spPr>
            <a:xfrm>
              <a:off x="472131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827C5620-A65B-4560-8BB1-49DC99A43AE3}"/>
                </a:ext>
              </a:extLst>
            </p:cNvPr>
            <p:cNvSpPr txBox="1"/>
            <p:nvPr/>
          </p:nvSpPr>
          <p:spPr>
            <a:xfrm>
              <a:off x="2214766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A0BD78EF-4A61-49D8-9BDB-470C71FB4C2A}"/>
                </a:ext>
              </a:extLst>
            </p:cNvPr>
            <p:cNvSpPr txBox="1"/>
            <p:nvPr/>
          </p:nvSpPr>
          <p:spPr>
            <a:xfrm>
              <a:off x="3966777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14EDD37E-A50F-425F-A3BF-9216D7E178A9}"/>
              </a:ext>
            </a:extLst>
          </p:cNvPr>
          <p:cNvSpPr txBox="1"/>
          <p:nvPr/>
        </p:nvSpPr>
        <p:spPr>
          <a:xfrm>
            <a:off x="1151708" y="4617421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CFBA285E-6B10-4636-B4C0-BD5A040BB722}"/>
              </a:ext>
            </a:extLst>
          </p:cNvPr>
          <p:cNvCxnSpPr/>
          <p:nvPr/>
        </p:nvCxnSpPr>
        <p:spPr>
          <a:xfrm>
            <a:off x="434892" y="1131025"/>
            <a:ext cx="3474151" cy="22546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36557C0E-3713-4C96-ADDB-B8F2B121B831}"/>
              </a:ext>
            </a:extLst>
          </p:cNvPr>
          <p:cNvCxnSpPr/>
          <p:nvPr/>
        </p:nvCxnSpPr>
        <p:spPr>
          <a:xfrm flipH="1">
            <a:off x="8282596" y="1168864"/>
            <a:ext cx="3446606" cy="2207025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355B2F52-3CA5-4BE5-8FD1-02B07E828A81}"/>
              </a:ext>
            </a:extLst>
          </p:cNvPr>
          <p:cNvSpPr txBox="1"/>
          <p:nvPr/>
        </p:nvSpPr>
        <p:spPr>
          <a:xfrm>
            <a:off x="949748" y="5853793"/>
            <a:ext cx="105945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无限接近油站设施所决定的上限的天花板</a:t>
            </a:r>
          </a:p>
        </p:txBody>
      </p:sp>
    </p:spTree>
    <p:extLst>
      <p:ext uri="{BB962C8B-B14F-4D97-AF65-F5344CB8AC3E}">
        <p14:creationId xmlns:p14="http://schemas.microsoft.com/office/powerpoint/2010/main" val="303625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3E583583-B455-4CE8-83EE-76E170137082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实际运营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E67660F-3E91-47F8-B25F-87042329C7E1}"/>
              </a:ext>
            </a:extLst>
          </p:cNvPr>
          <p:cNvSpPr txBox="1"/>
          <p:nvPr/>
        </p:nvSpPr>
        <p:spPr>
          <a:xfrm>
            <a:off x="903513" y="1628507"/>
            <a:ext cx="1038497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？条车道、？条油枪的站，一个小时内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我们能接待</a:t>
            </a:r>
            <a:r>
              <a:rPr lang="en-US" altLang="zh-CN" sz="6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300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辆车</a:t>
            </a:r>
            <a:endParaRPr lang="en-US" altLang="zh-CN" sz="4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比原来提升了近</a:t>
            </a:r>
            <a:r>
              <a:rPr lang="en-US" altLang="zh-CN" sz="6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40%</a:t>
            </a:r>
          </a:p>
        </p:txBody>
      </p:sp>
    </p:spTree>
    <p:extLst>
      <p:ext uri="{BB962C8B-B14F-4D97-AF65-F5344CB8AC3E}">
        <p14:creationId xmlns:p14="http://schemas.microsoft.com/office/powerpoint/2010/main" val="32293265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86C0E127-6AB2-4635-B412-627C50150D73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于此同时，关键的收获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CAB80645-F384-4479-8BF9-7F84D0F81FA0}"/>
              </a:ext>
            </a:extLst>
          </p:cNvPr>
          <p:cNvSpPr txBox="1"/>
          <p:nvPr/>
        </p:nvSpPr>
        <p:spPr>
          <a:xfrm>
            <a:off x="1050470" y="2139047"/>
            <a:ext cx="1009105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3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E740AC7-1884-457C-9FB3-71C1197A70B4}"/>
              </a:ext>
            </a:extLst>
          </p:cNvPr>
          <p:cNvSpPr txBox="1"/>
          <p:nvPr/>
        </p:nvSpPr>
        <p:spPr>
          <a:xfrm>
            <a:off x="2013857" y="5478235"/>
            <a:ext cx="8164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 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促销 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互动 </a:t>
            </a:r>
            <a:r>
              <a:rPr lang="en-US" altLang="zh-CN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 </a:t>
            </a:r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生态</a:t>
            </a:r>
          </a:p>
        </p:txBody>
      </p:sp>
    </p:spTree>
    <p:extLst>
      <p:ext uri="{BB962C8B-B14F-4D97-AF65-F5344CB8AC3E}">
        <p14:creationId xmlns:p14="http://schemas.microsoft.com/office/powerpoint/2010/main" val="3262375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24">
            <a:extLst>
              <a:ext uri="{FF2B5EF4-FFF2-40B4-BE49-F238E27FC236}">
                <a16:creationId xmlns:a16="http://schemas.microsoft.com/office/drawing/2014/main" id="{45A7A4A4-728E-4F47-9B20-FE4687C86EE8}"/>
              </a:ext>
            </a:extLst>
          </p:cNvPr>
          <p:cNvGrpSpPr/>
          <p:nvPr/>
        </p:nvGrpSpPr>
        <p:grpSpPr>
          <a:xfrm>
            <a:off x="8093708" y="4284261"/>
            <a:ext cx="1107996" cy="1890024"/>
            <a:chOff x="584420" y="1802994"/>
            <a:chExt cx="2409568" cy="4127157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2FE6C409-DC68-4A74-85F4-1C8925C981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10627" t="10967" r="11093" b="11183"/>
            <a:stretch/>
          </p:blipFill>
          <p:spPr>
            <a:xfrm>
              <a:off x="584420" y="1802994"/>
              <a:ext cx="2409568" cy="4127157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35C17B7B-E562-41D2-93EF-559E231AAE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74791" y="2093188"/>
              <a:ext cx="2041561" cy="3530371"/>
            </a:xfrm>
            <a:prstGeom prst="rect">
              <a:avLst/>
            </a:prstGeom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95E1F7CB-7E54-4A6E-97F6-183A8742541D}"/>
              </a:ext>
            </a:extLst>
          </p:cNvPr>
          <p:cNvSpPr txBox="1"/>
          <p:nvPr/>
        </p:nvSpPr>
        <p:spPr>
          <a:xfrm>
            <a:off x="5933440" y="410646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开放平台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57426B0-9015-4152-8561-087004D15DB1}"/>
              </a:ext>
            </a:extLst>
          </p:cNvPr>
          <p:cNvSpPr txBox="1"/>
          <p:nvPr/>
        </p:nvSpPr>
        <p:spPr>
          <a:xfrm>
            <a:off x="5977801" y="4810309"/>
            <a:ext cx="1799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APP</a:t>
            </a:r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接入微信登录及微信支付</a:t>
            </a:r>
          </a:p>
        </p:txBody>
      </p:sp>
      <p:grpSp>
        <p:nvGrpSpPr>
          <p:cNvPr id="7" name="组 16">
            <a:extLst>
              <a:ext uri="{FF2B5EF4-FFF2-40B4-BE49-F238E27FC236}">
                <a16:creationId xmlns:a16="http://schemas.microsoft.com/office/drawing/2014/main" id="{10D54A50-1769-4C27-9089-9E52C2D9C573}"/>
              </a:ext>
            </a:extLst>
          </p:cNvPr>
          <p:cNvGrpSpPr/>
          <p:nvPr/>
        </p:nvGrpSpPr>
        <p:grpSpPr>
          <a:xfrm>
            <a:off x="2976114" y="4158124"/>
            <a:ext cx="1132236" cy="1916811"/>
            <a:chOff x="8930194" y="1359208"/>
            <a:chExt cx="2618655" cy="4455223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9F41B54-8AD8-485E-8A6B-75F2A42838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10627" t="10967" r="11093" b="11183"/>
            <a:stretch/>
          </p:blipFill>
          <p:spPr>
            <a:xfrm>
              <a:off x="8930194" y="1359208"/>
              <a:ext cx="2618655" cy="4455223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5E8B7F68-6412-4CAA-90DB-F14B4F0214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130553" y="1690688"/>
              <a:ext cx="2250141" cy="3822606"/>
            </a:xfrm>
            <a:prstGeom prst="rect">
              <a:avLst/>
            </a:prstGeom>
          </p:spPr>
        </p:pic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09737B9D-9AD9-46A2-8AF9-2BE2253351FF}"/>
              </a:ext>
            </a:extLst>
          </p:cNvPr>
          <p:cNvSpPr txBox="1"/>
          <p:nvPr/>
        </p:nvSpPr>
        <p:spPr>
          <a:xfrm>
            <a:off x="711533" y="415300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微信卡包</a:t>
            </a:r>
          </a:p>
        </p:txBody>
      </p:sp>
      <p:grpSp>
        <p:nvGrpSpPr>
          <p:cNvPr id="11" name="组 23">
            <a:extLst>
              <a:ext uri="{FF2B5EF4-FFF2-40B4-BE49-F238E27FC236}">
                <a16:creationId xmlns:a16="http://schemas.microsoft.com/office/drawing/2014/main" id="{390AE52E-C339-49D4-875E-B688778D30B6}"/>
              </a:ext>
            </a:extLst>
          </p:cNvPr>
          <p:cNvGrpSpPr/>
          <p:nvPr/>
        </p:nvGrpSpPr>
        <p:grpSpPr>
          <a:xfrm>
            <a:off x="9378450" y="1616301"/>
            <a:ext cx="1275993" cy="2117313"/>
            <a:chOff x="3620875" y="1472332"/>
            <a:chExt cx="2977378" cy="4940499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FAC01D7-0A0F-4504-A617-3626BC6C5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10627" t="10967" r="11093" b="11183"/>
            <a:stretch/>
          </p:blipFill>
          <p:spPr>
            <a:xfrm>
              <a:off x="3620875" y="1472332"/>
              <a:ext cx="2977378" cy="4940499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316FCFCA-D078-41A8-9380-C6EF25ED21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834223" y="1827215"/>
              <a:ext cx="2550681" cy="4230731"/>
            </a:xfrm>
            <a:prstGeom prst="rect">
              <a:avLst/>
            </a:prstGeom>
          </p:spPr>
        </p:pic>
      </p:grpSp>
      <p:grpSp>
        <p:nvGrpSpPr>
          <p:cNvPr id="14" name="组 29">
            <a:extLst>
              <a:ext uri="{FF2B5EF4-FFF2-40B4-BE49-F238E27FC236}">
                <a16:creationId xmlns:a16="http://schemas.microsoft.com/office/drawing/2014/main" id="{E725FD51-3C73-4F9E-9E65-3060A61A8B5A}"/>
              </a:ext>
            </a:extLst>
          </p:cNvPr>
          <p:cNvGrpSpPr/>
          <p:nvPr/>
        </p:nvGrpSpPr>
        <p:grpSpPr>
          <a:xfrm>
            <a:off x="4284347" y="4112038"/>
            <a:ext cx="1147390" cy="1952101"/>
            <a:chOff x="5927845" y="1990650"/>
            <a:chExt cx="2618655" cy="4455223"/>
          </a:xfrm>
        </p:grpSpPr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id="{5073BCAC-AA1F-4CA6-8C23-FE719B2957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10627" t="10967" r="11093" b="11183"/>
            <a:stretch/>
          </p:blipFill>
          <p:spPr>
            <a:xfrm>
              <a:off x="5927845" y="1990650"/>
              <a:ext cx="2618655" cy="4455223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4C630931-D740-4868-AE0F-0598C6902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122894" y="2319817"/>
              <a:ext cx="2254624" cy="3823781"/>
            </a:xfrm>
            <a:prstGeom prst="rect">
              <a:avLst/>
            </a:prstGeom>
          </p:spPr>
        </p:pic>
      </p:grpSp>
      <p:pic>
        <p:nvPicPr>
          <p:cNvPr id="17" name="图片 16">
            <a:extLst>
              <a:ext uri="{FF2B5EF4-FFF2-40B4-BE49-F238E27FC236}">
                <a16:creationId xmlns:a16="http://schemas.microsoft.com/office/drawing/2014/main" id="{7D093045-D603-44A6-B6AC-74DE55F86371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0113" y="1996679"/>
            <a:ext cx="1111384" cy="669996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2D94FDA0-8465-4A72-96F3-D45002D4894D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59177" y="2745830"/>
            <a:ext cx="1118325" cy="670995"/>
          </a:xfrm>
          <a:prstGeom prst="rect">
            <a:avLst/>
          </a:prstGeom>
        </p:spPr>
      </p:pic>
      <p:grpSp>
        <p:nvGrpSpPr>
          <p:cNvPr id="19" name="组 34">
            <a:extLst>
              <a:ext uri="{FF2B5EF4-FFF2-40B4-BE49-F238E27FC236}">
                <a16:creationId xmlns:a16="http://schemas.microsoft.com/office/drawing/2014/main" id="{9CD52556-DE66-4F1D-97D4-9680DBD2A7AB}"/>
              </a:ext>
            </a:extLst>
          </p:cNvPr>
          <p:cNvGrpSpPr/>
          <p:nvPr/>
        </p:nvGrpSpPr>
        <p:grpSpPr>
          <a:xfrm>
            <a:off x="3041163" y="1945155"/>
            <a:ext cx="972569" cy="1650174"/>
            <a:chOff x="1213726" y="1501691"/>
            <a:chExt cx="2913105" cy="4814889"/>
          </a:xfrm>
        </p:grpSpPr>
        <p:pic>
          <p:nvPicPr>
            <p:cNvPr id="20" name="图片 19">
              <a:extLst>
                <a:ext uri="{FF2B5EF4-FFF2-40B4-BE49-F238E27FC236}">
                  <a16:creationId xmlns:a16="http://schemas.microsoft.com/office/drawing/2014/main" id="{1E840B5C-D042-453D-A69E-70820B7CD1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10627" t="10967" r="11093" b="11183"/>
            <a:stretch/>
          </p:blipFill>
          <p:spPr>
            <a:xfrm>
              <a:off x="1213726" y="1501691"/>
              <a:ext cx="2913105" cy="4814889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0F023591-8359-44F6-8905-43F9F4DFB4CE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442224" y="1828800"/>
              <a:ext cx="2473863" cy="4130105"/>
            </a:xfrm>
            <a:prstGeom prst="rect">
              <a:avLst/>
            </a:prstGeom>
          </p:spPr>
        </p:pic>
      </p:grpSp>
      <p:grpSp>
        <p:nvGrpSpPr>
          <p:cNvPr id="22" name="组 37">
            <a:extLst>
              <a:ext uri="{FF2B5EF4-FFF2-40B4-BE49-F238E27FC236}">
                <a16:creationId xmlns:a16="http://schemas.microsoft.com/office/drawing/2014/main" id="{102D5DF7-F757-40B7-84EB-402E85CB6ECA}"/>
              </a:ext>
            </a:extLst>
          </p:cNvPr>
          <p:cNvGrpSpPr/>
          <p:nvPr/>
        </p:nvGrpSpPr>
        <p:grpSpPr>
          <a:xfrm>
            <a:off x="7948377" y="1652768"/>
            <a:ext cx="1214684" cy="2001486"/>
            <a:chOff x="538939" y="1484364"/>
            <a:chExt cx="2977378" cy="4764505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B7F47F4A-ACE0-4155-A735-36FC442C8B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l="10627" t="10967" r="11093" b="11183"/>
            <a:stretch/>
          </p:blipFill>
          <p:spPr>
            <a:xfrm>
              <a:off x="538939" y="1484364"/>
              <a:ext cx="2977378" cy="4764505"/>
            </a:xfrm>
            <a:prstGeom prst="rect">
              <a:avLst/>
            </a:prstGeom>
          </p:spPr>
        </p:pic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8B375572-64E1-41C4-BEF5-6375938655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777164" y="1826605"/>
              <a:ext cx="2524991" cy="4080021"/>
            </a:xfrm>
            <a:prstGeom prst="rect">
              <a:avLst/>
            </a:prstGeom>
          </p:spPr>
        </p:pic>
      </p:grpSp>
      <p:pic>
        <p:nvPicPr>
          <p:cNvPr id="25" name="图片 24">
            <a:extLst>
              <a:ext uri="{FF2B5EF4-FFF2-40B4-BE49-F238E27FC236}">
                <a16:creationId xmlns:a16="http://schemas.microsoft.com/office/drawing/2014/main" id="{6AF61E75-B15A-42CB-A526-05AAB73A115A}"/>
              </a:ext>
            </a:extLst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18505" y="4284261"/>
            <a:ext cx="1015782" cy="1805834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91ACB885-0331-47F4-A0AA-134CA759C647}"/>
              </a:ext>
            </a:extLst>
          </p:cNvPr>
          <p:cNvSpPr txBox="1"/>
          <p:nvPr/>
        </p:nvSpPr>
        <p:spPr>
          <a:xfrm>
            <a:off x="650986" y="1590591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公众平台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9EB6AC2B-C654-4F23-A92A-F6428C053121}"/>
              </a:ext>
            </a:extLst>
          </p:cNvPr>
          <p:cNvSpPr txBox="1"/>
          <p:nvPr/>
        </p:nvSpPr>
        <p:spPr>
          <a:xfrm>
            <a:off x="6042386" y="1652768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微信支付</a:t>
            </a:r>
          </a:p>
        </p:txBody>
      </p:sp>
      <p:cxnSp>
        <p:nvCxnSpPr>
          <p:cNvPr id="28" name="直线连接符 11">
            <a:extLst>
              <a:ext uri="{FF2B5EF4-FFF2-40B4-BE49-F238E27FC236}">
                <a16:creationId xmlns:a16="http://schemas.microsoft.com/office/drawing/2014/main" id="{C1E5BB9E-2AA6-49A4-9854-5FDEC0F6F79B}"/>
              </a:ext>
            </a:extLst>
          </p:cNvPr>
          <p:cNvCxnSpPr/>
          <p:nvPr/>
        </p:nvCxnSpPr>
        <p:spPr>
          <a:xfrm>
            <a:off x="711533" y="2264321"/>
            <a:ext cx="171541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43">
            <a:extLst>
              <a:ext uri="{FF2B5EF4-FFF2-40B4-BE49-F238E27FC236}">
                <a16:creationId xmlns:a16="http://schemas.microsoft.com/office/drawing/2014/main" id="{A3135C82-3846-4990-B31C-F6E5CC55AF3B}"/>
              </a:ext>
            </a:extLst>
          </p:cNvPr>
          <p:cNvCxnSpPr/>
          <p:nvPr/>
        </p:nvCxnSpPr>
        <p:spPr>
          <a:xfrm>
            <a:off x="838200" y="4751794"/>
            <a:ext cx="171541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线连接符 44">
            <a:extLst>
              <a:ext uri="{FF2B5EF4-FFF2-40B4-BE49-F238E27FC236}">
                <a16:creationId xmlns:a16="http://schemas.microsoft.com/office/drawing/2014/main" id="{17B7E380-6AA2-4CA5-8B5F-058643AE0295}"/>
              </a:ext>
            </a:extLst>
          </p:cNvPr>
          <p:cNvCxnSpPr/>
          <p:nvPr/>
        </p:nvCxnSpPr>
        <p:spPr>
          <a:xfrm>
            <a:off x="6044162" y="4713759"/>
            <a:ext cx="171541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线连接符 45">
            <a:extLst>
              <a:ext uri="{FF2B5EF4-FFF2-40B4-BE49-F238E27FC236}">
                <a16:creationId xmlns:a16="http://schemas.microsoft.com/office/drawing/2014/main" id="{821CCBE8-7F2E-4BF8-84F5-0C366A62CCDC}"/>
              </a:ext>
            </a:extLst>
          </p:cNvPr>
          <p:cNvCxnSpPr/>
          <p:nvPr/>
        </p:nvCxnSpPr>
        <p:spPr>
          <a:xfrm>
            <a:off x="6044162" y="2264321"/>
            <a:ext cx="1715419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C98ED097-D327-4F4A-BE14-91151C0746BF}"/>
              </a:ext>
            </a:extLst>
          </p:cNvPr>
          <p:cNvSpPr txBox="1"/>
          <p:nvPr/>
        </p:nvSpPr>
        <p:spPr>
          <a:xfrm>
            <a:off x="5987871" y="2368265"/>
            <a:ext cx="1799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扩展微信支付功能如红包营销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8478E6A-9D34-4F78-B08F-6D96E30B46A1}"/>
              </a:ext>
            </a:extLst>
          </p:cNvPr>
          <p:cNvSpPr txBox="1"/>
          <p:nvPr/>
        </p:nvSpPr>
        <p:spPr>
          <a:xfrm>
            <a:off x="725049" y="4864012"/>
            <a:ext cx="17991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会员卡、优惠券、</a:t>
            </a:r>
            <a:r>
              <a:rPr kumimoji="1" lang="zh-CN" altLang="en-US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电子发票对接</a:t>
            </a:r>
            <a:endParaRPr kumimoji="1" lang="zh-CN" altLang="en-US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6C22455-5572-4DF5-99D0-52A4B320FD9D}"/>
              </a:ext>
            </a:extLst>
          </p:cNvPr>
          <p:cNvSpPr txBox="1"/>
          <p:nvPr/>
        </p:nvSpPr>
        <p:spPr>
          <a:xfrm>
            <a:off x="706183" y="2281700"/>
            <a:ext cx="1799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利用开放</a:t>
            </a:r>
            <a:r>
              <a:rPr kumimoji="1" lang="en-US" altLang="zh-CN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API</a:t>
            </a:r>
            <a:r>
              <a:rPr kumimoji="1" lang="zh-CN" altLang="en-US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，行业深度定制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D06403AE-B1CC-4C65-AA70-625424182140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全面综合和更深利用微信能力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59BB2A2-51C5-4B83-AD2B-6B9E61658025}"/>
              </a:ext>
            </a:extLst>
          </p:cNvPr>
          <p:cNvSpPr txBox="1"/>
          <p:nvPr/>
        </p:nvSpPr>
        <p:spPr>
          <a:xfrm>
            <a:off x="2013856" y="6078152"/>
            <a:ext cx="8164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深度绑定用户</a:t>
            </a:r>
          </a:p>
        </p:txBody>
      </p:sp>
    </p:spTree>
    <p:extLst>
      <p:ext uri="{BB962C8B-B14F-4D97-AF65-F5344CB8AC3E}">
        <p14:creationId xmlns:p14="http://schemas.microsoft.com/office/powerpoint/2010/main" val="3976110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98DEE93-2EFA-4855-A422-27D8ACD6EB93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除了传统加油业务，构建</a:t>
            </a:r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大新的线上业务板块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grpSp>
        <p:nvGrpSpPr>
          <p:cNvPr id="11" name="Group 11">
            <a:extLst>
              <a:ext uri="{FF2B5EF4-FFF2-40B4-BE49-F238E27FC236}">
                <a16:creationId xmlns:a16="http://schemas.microsoft.com/office/drawing/2014/main" id="{C80631E0-F0EE-4405-BB7C-0AB6BA6A1434}"/>
              </a:ext>
            </a:extLst>
          </p:cNvPr>
          <p:cNvGrpSpPr/>
          <p:nvPr/>
        </p:nvGrpSpPr>
        <p:grpSpPr>
          <a:xfrm>
            <a:off x="4052568" y="1935380"/>
            <a:ext cx="3977199" cy="3999810"/>
            <a:chOff x="7928005" y="3333138"/>
            <a:chExt cx="8621530" cy="8670545"/>
          </a:xfrm>
        </p:grpSpPr>
        <p:sp>
          <p:nvSpPr>
            <p:cNvPr id="12" name="Can 12">
              <a:extLst>
                <a:ext uri="{FF2B5EF4-FFF2-40B4-BE49-F238E27FC236}">
                  <a16:creationId xmlns:a16="http://schemas.microsoft.com/office/drawing/2014/main" id="{8CDF5AF4-2AD9-4A8F-B30E-B7E0D8E87D72}"/>
                </a:ext>
              </a:extLst>
            </p:cNvPr>
            <p:cNvSpPr/>
            <p:nvPr/>
          </p:nvSpPr>
          <p:spPr>
            <a:xfrm rot="2346589">
              <a:off x="7928005" y="3333138"/>
              <a:ext cx="2654710" cy="6695768"/>
            </a:xfrm>
            <a:prstGeom prst="can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Can 13">
              <a:extLst>
                <a:ext uri="{FF2B5EF4-FFF2-40B4-BE49-F238E27FC236}">
                  <a16:creationId xmlns:a16="http://schemas.microsoft.com/office/drawing/2014/main" id="{91481E7B-7920-49C5-84BB-A33C0169A0CE}"/>
                </a:ext>
              </a:extLst>
            </p:cNvPr>
            <p:cNvSpPr/>
            <p:nvPr/>
          </p:nvSpPr>
          <p:spPr>
            <a:xfrm rot="19275945">
              <a:off x="13894825" y="3340156"/>
              <a:ext cx="2654710" cy="6695768"/>
            </a:xfrm>
            <a:prstGeom prst="can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Can 14">
              <a:extLst>
                <a:ext uri="{FF2B5EF4-FFF2-40B4-BE49-F238E27FC236}">
                  <a16:creationId xmlns:a16="http://schemas.microsoft.com/office/drawing/2014/main" id="{24D06097-CC3D-4AA3-ACA1-0C911D2860BC}"/>
                </a:ext>
              </a:extLst>
            </p:cNvPr>
            <p:cNvSpPr/>
            <p:nvPr/>
          </p:nvSpPr>
          <p:spPr>
            <a:xfrm rot="5400000">
              <a:off x="10807628" y="7328444"/>
              <a:ext cx="2654710" cy="6695768"/>
            </a:xfrm>
            <a:prstGeom prst="can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Isosceles Triangle 15">
              <a:extLst>
                <a:ext uri="{FF2B5EF4-FFF2-40B4-BE49-F238E27FC236}">
                  <a16:creationId xmlns:a16="http://schemas.microsoft.com/office/drawing/2014/main" id="{0B141C9C-DAB7-4FF3-BFFD-436715F7551D}"/>
                </a:ext>
              </a:extLst>
            </p:cNvPr>
            <p:cNvSpPr/>
            <p:nvPr/>
          </p:nvSpPr>
          <p:spPr>
            <a:xfrm>
              <a:off x="9473995" y="5421850"/>
              <a:ext cx="5512210" cy="3733368"/>
            </a:xfrm>
            <a:prstGeom prst="triangle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</a:t>
              </a:r>
              <a:endPara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9">
              <a:extLst>
                <a:ext uri="{FF2B5EF4-FFF2-40B4-BE49-F238E27FC236}">
                  <a16:creationId xmlns:a16="http://schemas.microsoft.com/office/drawing/2014/main" id="{769F8536-7729-4DBB-92B9-B816B9E248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080286" y="10427472"/>
              <a:ext cx="4023361" cy="1267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推广服务</a:t>
              </a: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9">
              <a:extLst>
                <a:ext uri="{FF2B5EF4-FFF2-40B4-BE49-F238E27FC236}">
                  <a16:creationId xmlns:a16="http://schemas.microsoft.com/office/drawing/2014/main" id="{3FE2475F-199B-4ACB-9E80-55802F77A5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8506658">
              <a:off x="7066555" y="6262285"/>
              <a:ext cx="4023361" cy="1267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内容运营</a:t>
              </a: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TextBox 9">
              <a:extLst>
                <a:ext uri="{FF2B5EF4-FFF2-40B4-BE49-F238E27FC236}">
                  <a16:creationId xmlns:a16="http://schemas.microsoft.com/office/drawing/2014/main" id="{5C22FB93-8AC9-41E9-95AC-83393203BF1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3094180">
              <a:off x="13210499" y="6054225"/>
              <a:ext cx="4023361" cy="12676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金融服务</a:t>
              </a: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12174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10E4FEF-5497-4F51-873F-F0823819AD56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下一步：人脸识别自动支付便利店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582879E-07E1-43DD-B116-BBF58FCEAC0E}"/>
              </a:ext>
            </a:extLst>
          </p:cNvPr>
          <p:cNvSpPr txBox="1"/>
          <p:nvPr/>
        </p:nvSpPr>
        <p:spPr>
          <a:xfrm>
            <a:off x="715735" y="2413337"/>
            <a:ext cx="107605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Coming Soon……</a:t>
            </a:r>
            <a:endParaRPr lang="zh-CN" altLang="en-US" sz="60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9F9E72E-8C52-47BF-B747-A8B5247E2DCD}"/>
              </a:ext>
            </a:extLst>
          </p:cNvPr>
          <p:cNvSpPr txBox="1"/>
          <p:nvPr/>
        </p:nvSpPr>
        <p:spPr>
          <a:xfrm>
            <a:off x="4057651" y="3706586"/>
            <a:ext cx="3829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预计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月份上线应用</a:t>
            </a:r>
          </a:p>
        </p:txBody>
      </p:sp>
    </p:spTree>
    <p:extLst>
      <p:ext uri="{BB962C8B-B14F-4D97-AF65-F5344CB8AC3E}">
        <p14:creationId xmlns:p14="http://schemas.microsoft.com/office/powerpoint/2010/main" val="29612005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8C04DE5-94E0-474C-9EB0-AB7A3A19B444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下一步：大数据分析让智慧更智慧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2C9292B-01C7-4502-A7B1-475F555AC88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1998" y="2412743"/>
            <a:ext cx="5308902" cy="299662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58C896F-36CE-46CC-8949-D47598769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12743"/>
            <a:ext cx="5699804" cy="299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25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10DFED9-8E46-4FDA-87EB-ADCF010A8C2B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油站运营，最核心的问题是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093A854-CECA-4860-90CE-CFB5E43DC170}"/>
              </a:ext>
            </a:extLst>
          </p:cNvPr>
          <p:cNvSpPr/>
          <p:nvPr/>
        </p:nvSpPr>
        <p:spPr>
          <a:xfrm>
            <a:off x="1489611" y="2440969"/>
            <a:ext cx="9212778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8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单位时间的车流量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F729D1D-9D10-49C1-96AB-7D5214624766}"/>
              </a:ext>
            </a:extLst>
          </p:cNvPr>
          <p:cNvSpPr/>
          <p:nvPr/>
        </p:nvSpPr>
        <p:spPr>
          <a:xfrm rot="20930129">
            <a:off x="3233489" y="4493936"/>
            <a:ext cx="5948237" cy="105351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快点！</a:t>
            </a:r>
          </a:p>
        </p:txBody>
      </p:sp>
    </p:spTree>
    <p:extLst>
      <p:ext uri="{BB962C8B-B14F-4D97-AF65-F5344CB8AC3E}">
        <p14:creationId xmlns:p14="http://schemas.microsoft.com/office/powerpoint/2010/main" val="4275087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矩形 3">
            <a:extLst>
              <a:ext uri="{FF2B5EF4-FFF2-40B4-BE49-F238E27FC236}">
                <a16:creationId xmlns:a16="http://schemas.microsoft.com/office/drawing/2014/main" id="{11046C8A-404C-47F1-99DD-CC14456418A4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4025" y="2454993"/>
            <a:ext cx="3663950" cy="154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0CB9D2F-61B9-41C5-B424-A560F7C06F61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对消费者来说，想要的体验是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5FA90D9-5CD8-43DD-826C-C6DAF5D73D8A}"/>
              </a:ext>
            </a:extLst>
          </p:cNvPr>
          <p:cNvSpPr/>
          <p:nvPr/>
        </p:nvSpPr>
        <p:spPr>
          <a:xfrm>
            <a:off x="1151708" y="2068678"/>
            <a:ext cx="98885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别让老子</a:t>
            </a:r>
            <a:r>
              <a:rPr lang="en-US" altLang="zh-CN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9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老娘</a:t>
            </a:r>
            <a:r>
              <a:rPr lang="zh-CN" altLang="en-US" sz="9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等</a:t>
            </a:r>
            <a:endParaRPr lang="zh-CN" altLang="en-US" sz="9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F18B65F-EA29-432F-B44A-5C42AB7BA067}"/>
              </a:ext>
            </a:extLst>
          </p:cNvPr>
          <p:cNvSpPr/>
          <p:nvPr/>
        </p:nvSpPr>
        <p:spPr>
          <a:xfrm rot="20930129">
            <a:off x="3233489" y="4493936"/>
            <a:ext cx="5948237" cy="1053510"/>
          </a:xfrm>
          <a:prstGeom prst="rect">
            <a:avLst/>
          </a:prstGeom>
          <a:noFill/>
          <a:ln w="76200">
            <a:solidFill>
              <a:srgbClr val="C0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快点！</a:t>
            </a:r>
          </a:p>
        </p:txBody>
      </p:sp>
    </p:spTree>
    <p:extLst>
      <p:ext uri="{BB962C8B-B14F-4D97-AF65-F5344CB8AC3E}">
        <p14:creationId xmlns:p14="http://schemas.microsoft.com/office/powerpoint/2010/main" val="375134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28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https://timgsa.baidu.com/timg?image&amp;quality=80&amp;size=b9999_10000&amp;sec=1504863566995&amp;di=4dc832632a54409114a8562e4039e25d&amp;imgtype=0&amp;src=http%3A%2F%2Fimgsrc.baidu.com%2Fimage%2Fc0%253Dshijue1%252C0%252C0%252C294%252C40%2Fsign%3D685981c8a9cc7cd9ee203c9a51684b4a%2F8c1001e93901213f7cf8d4f95ee736d12e2e95c8.jpg">
            <a:extLst>
              <a:ext uri="{FF2B5EF4-FFF2-40B4-BE49-F238E27FC236}">
                <a16:creationId xmlns:a16="http://schemas.microsoft.com/office/drawing/2014/main" id="{C2C1986B-4CC4-4261-8C50-A851BDF4D5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94" b="633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343D168-8F0A-427F-B7B7-AA9760ED05F7}"/>
              </a:ext>
            </a:extLst>
          </p:cNvPr>
          <p:cNvSpPr txBox="1"/>
          <p:nvPr/>
        </p:nvSpPr>
        <p:spPr>
          <a:xfrm>
            <a:off x="559398" y="734076"/>
            <a:ext cx="6174889" cy="769441"/>
          </a:xfrm>
          <a:prstGeom prst="rect">
            <a:avLst/>
          </a:prstGeom>
          <a:noFill/>
        </p:spPr>
        <p:txBody>
          <a:bodyPr vert="horz" wrap="square" rtlCol="0" anchor="ctr" anchorCtr="0">
            <a:spAutoFit/>
          </a:bodyPr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双方共同的诉求</a:t>
            </a:r>
          </a:p>
        </p:txBody>
      </p:sp>
    </p:spTree>
    <p:extLst>
      <p:ext uri="{BB962C8B-B14F-4D97-AF65-F5344CB8AC3E}">
        <p14:creationId xmlns:p14="http://schemas.microsoft.com/office/powerpoint/2010/main" val="1235293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0" y="-12168"/>
            <a:ext cx="5565913" cy="6882336"/>
          </a:xfrm>
          <a:prstGeom prst="rect">
            <a:avLst/>
          </a:prstGeom>
          <a:solidFill>
            <a:srgbClr val="000000"/>
          </a:solidFill>
          <a:ln w="19050" cap="flat" cmpd="sng">
            <a:noFill/>
            <a:miter lim="800000"/>
            <a:headEnd/>
            <a:tailEnd/>
          </a:ln>
          <a:effectLst>
            <a:outerShdw dist="20000" dir="5400000" algn="ctr" rotWithShape="0">
              <a:srgbClr val="000000">
                <a:alpha val="32999"/>
              </a:srgbClr>
            </a:outerShdw>
          </a:effectLst>
        </p:spPr>
        <p:txBody>
          <a:bodyPr lIns="112998" tIns="112892" rIns="112998" bIns="112892" rtlCol="0" anchor="ctr"/>
          <a:lstStyle/>
          <a:p>
            <a:pPr algn="ctr"/>
            <a:endParaRPr lang="zh-CN" altLang="en-US" sz="2886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664" y="-24336"/>
            <a:ext cx="6882336" cy="6882336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-633862" y="5577987"/>
            <a:ext cx="68336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一致的诉求</a:t>
            </a:r>
            <a:endParaRPr lang="en-US" altLang="zh-CN" sz="36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  <a:p>
            <a:pPr algn="ctr"/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才能擦出火花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39D47A5A-2C4E-4A39-AB5C-7BEE73951F87}"/>
              </a:ext>
            </a:extLst>
          </p:cNvPr>
          <p:cNvSpPr/>
          <p:nvPr/>
        </p:nvSpPr>
        <p:spPr>
          <a:xfrm>
            <a:off x="543899" y="2408115"/>
            <a:ext cx="5493813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3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快点！</a:t>
            </a:r>
          </a:p>
        </p:txBody>
      </p:sp>
    </p:spTree>
    <p:extLst>
      <p:ext uri="{BB962C8B-B14F-4D97-AF65-F5344CB8AC3E}">
        <p14:creationId xmlns:p14="http://schemas.microsoft.com/office/powerpoint/2010/main" val="3914773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29">
            <a:extLst>
              <a:ext uri="{FF2B5EF4-FFF2-40B4-BE49-F238E27FC236}">
                <a16:creationId xmlns:a16="http://schemas.microsoft.com/office/drawing/2014/main" id="{A7AC9B8A-9121-46CE-87EB-086D297BB5B7}"/>
              </a:ext>
            </a:extLst>
          </p:cNvPr>
          <p:cNvSpPr/>
          <p:nvPr/>
        </p:nvSpPr>
        <p:spPr>
          <a:xfrm>
            <a:off x="572861" y="2401625"/>
            <a:ext cx="868867" cy="640080"/>
          </a:xfrm>
          <a:prstGeom prst="roundRect">
            <a:avLst>
              <a:gd name="adj" fmla="val 0"/>
            </a:avLst>
          </a:prstGeom>
          <a:solidFill>
            <a:srgbClr val="D4402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进站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 30">
            <a:extLst>
              <a:ext uri="{FF2B5EF4-FFF2-40B4-BE49-F238E27FC236}">
                <a16:creationId xmlns:a16="http://schemas.microsoft.com/office/drawing/2014/main" id="{04DB12E2-C228-4DC0-A78E-F2EA67ED5DB7}"/>
              </a:ext>
            </a:extLst>
          </p:cNvPr>
          <p:cNvSpPr/>
          <p:nvPr/>
        </p:nvSpPr>
        <p:spPr>
          <a:xfrm>
            <a:off x="1441728" y="2391828"/>
            <a:ext cx="2613949" cy="649877"/>
          </a:xfrm>
          <a:prstGeom prst="rect">
            <a:avLst/>
          </a:prstGeom>
          <a:solidFill>
            <a:srgbClr val="4655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加油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Rectangle 31">
            <a:extLst>
              <a:ext uri="{FF2B5EF4-FFF2-40B4-BE49-F238E27FC236}">
                <a16:creationId xmlns:a16="http://schemas.microsoft.com/office/drawing/2014/main" id="{CDBE49DD-0BBE-4DDC-AB5A-B86E84F97B18}"/>
              </a:ext>
            </a:extLst>
          </p:cNvPr>
          <p:cNvSpPr/>
          <p:nvPr/>
        </p:nvSpPr>
        <p:spPr>
          <a:xfrm>
            <a:off x="4055677" y="2396726"/>
            <a:ext cx="4356583" cy="640080"/>
          </a:xfrm>
          <a:prstGeom prst="rect">
            <a:avLst/>
          </a:prstGeom>
          <a:solidFill>
            <a:srgbClr val="45BE9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排队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Rectangle 32">
            <a:extLst>
              <a:ext uri="{FF2B5EF4-FFF2-40B4-BE49-F238E27FC236}">
                <a16:creationId xmlns:a16="http://schemas.microsoft.com/office/drawing/2014/main" id="{9CB84977-BCC0-4EEC-A2B1-9E36B31F7403}"/>
              </a:ext>
            </a:extLst>
          </p:cNvPr>
          <p:cNvSpPr/>
          <p:nvPr/>
        </p:nvSpPr>
        <p:spPr>
          <a:xfrm>
            <a:off x="8412260" y="2396726"/>
            <a:ext cx="871304" cy="640080"/>
          </a:xfrm>
          <a:prstGeom prst="rect">
            <a:avLst/>
          </a:prstGeom>
          <a:solidFill>
            <a:srgbClr val="A0BC3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买单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338B6445-B233-463B-90C7-F748B8B13721}"/>
              </a:ext>
            </a:extLst>
          </p:cNvPr>
          <p:cNvSpPr/>
          <p:nvPr/>
        </p:nvSpPr>
        <p:spPr>
          <a:xfrm>
            <a:off x="11006419" y="2391828"/>
            <a:ext cx="891098" cy="644978"/>
          </a:xfrm>
          <a:prstGeom prst="rect">
            <a:avLst/>
          </a:prstGeom>
          <a:solidFill>
            <a:srgbClr val="0087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离站</a:t>
            </a:r>
          </a:p>
        </p:txBody>
      </p:sp>
      <p:sp>
        <p:nvSpPr>
          <p:cNvPr id="32" name="Rectangle 33">
            <a:extLst>
              <a:ext uri="{FF2B5EF4-FFF2-40B4-BE49-F238E27FC236}">
                <a16:creationId xmlns:a16="http://schemas.microsoft.com/office/drawing/2014/main" id="{53B1015A-23D1-4B88-B414-E85C00D3FC16}"/>
              </a:ext>
            </a:extLst>
          </p:cNvPr>
          <p:cNvSpPr/>
          <p:nvPr/>
        </p:nvSpPr>
        <p:spPr>
          <a:xfrm>
            <a:off x="9281376" y="2394854"/>
            <a:ext cx="1722796" cy="641952"/>
          </a:xfrm>
          <a:prstGeom prst="rect">
            <a:avLst/>
          </a:prstGeom>
          <a:solidFill>
            <a:srgbClr val="FB873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开发票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1DD6DD-AA56-4F83-B3F1-24D1BBA6BE93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一次加油的时间轴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7751C35-7F17-47D1-98AD-AC177B7C23B8}"/>
              </a:ext>
            </a:extLst>
          </p:cNvPr>
          <p:cNvSpPr txBox="1"/>
          <p:nvPr/>
        </p:nvSpPr>
        <p:spPr>
          <a:xfrm>
            <a:off x="610100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65858753-B39F-42C1-84FD-47FF433BA0F9}"/>
              </a:ext>
            </a:extLst>
          </p:cNvPr>
          <p:cNvSpPr txBox="1"/>
          <p:nvPr/>
        </p:nvSpPr>
        <p:spPr>
          <a:xfrm>
            <a:off x="2352735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6A9A3675-9C99-4A0F-8CB9-689B67939727}"/>
              </a:ext>
            </a:extLst>
          </p:cNvPr>
          <p:cNvSpPr txBox="1"/>
          <p:nvPr/>
        </p:nvSpPr>
        <p:spPr>
          <a:xfrm>
            <a:off x="5836774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3BD6245-53C3-4AA2-826D-D77DBE6F47CB}"/>
              </a:ext>
            </a:extLst>
          </p:cNvPr>
          <p:cNvSpPr txBox="1"/>
          <p:nvPr/>
        </p:nvSpPr>
        <p:spPr>
          <a:xfrm>
            <a:off x="8450718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A7516B7E-43D2-4322-8045-46DA0E8A5545}"/>
              </a:ext>
            </a:extLst>
          </p:cNvPr>
          <p:cNvSpPr txBox="1"/>
          <p:nvPr/>
        </p:nvSpPr>
        <p:spPr>
          <a:xfrm>
            <a:off x="9839265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3E86E22-B8C7-4789-92EA-A4DCF5E14218}"/>
              </a:ext>
            </a:extLst>
          </p:cNvPr>
          <p:cNvSpPr txBox="1"/>
          <p:nvPr/>
        </p:nvSpPr>
        <p:spPr>
          <a:xfrm>
            <a:off x="11055488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A7AA92E-CD1A-47E7-B8F4-7067489743CD}"/>
              </a:ext>
            </a:extLst>
          </p:cNvPr>
          <p:cNvSpPr txBox="1"/>
          <p:nvPr/>
        </p:nvSpPr>
        <p:spPr>
          <a:xfrm>
            <a:off x="1151708" y="4822372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</p:spTree>
    <p:extLst>
      <p:ext uri="{BB962C8B-B14F-4D97-AF65-F5344CB8AC3E}">
        <p14:creationId xmlns:p14="http://schemas.microsoft.com/office/powerpoint/2010/main" val="165312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29">
            <a:extLst>
              <a:ext uri="{FF2B5EF4-FFF2-40B4-BE49-F238E27FC236}">
                <a16:creationId xmlns:a16="http://schemas.microsoft.com/office/drawing/2014/main" id="{A7AC9B8A-9121-46CE-87EB-086D297BB5B7}"/>
              </a:ext>
            </a:extLst>
          </p:cNvPr>
          <p:cNvSpPr/>
          <p:nvPr/>
        </p:nvSpPr>
        <p:spPr>
          <a:xfrm>
            <a:off x="572861" y="2401625"/>
            <a:ext cx="868867" cy="640080"/>
          </a:xfrm>
          <a:prstGeom prst="roundRect">
            <a:avLst>
              <a:gd name="adj" fmla="val 0"/>
            </a:avLst>
          </a:prstGeom>
          <a:solidFill>
            <a:srgbClr val="D4402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进站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Rectangle 30">
            <a:extLst>
              <a:ext uri="{FF2B5EF4-FFF2-40B4-BE49-F238E27FC236}">
                <a16:creationId xmlns:a16="http://schemas.microsoft.com/office/drawing/2014/main" id="{04DB12E2-C228-4DC0-A78E-F2EA67ED5DB7}"/>
              </a:ext>
            </a:extLst>
          </p:cNvPr>
          <p:cNvSpPr/>
          <p:nvPr/>
        </p:nvSpPr>
        <p:spPr>
          <a:xfrm>
            <a:off x="1441728" y="2391828"/>
            <a:ext cx="2613949" cy="649877"/>
          </a:xfrm>
          <a:prstGeom prst="rect">
            <a:avLst/>
          </a:prstGeom>
          <a:solidFill>
            <a:srgbClr val="46556A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加油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Rectangle 31">
            <a:extLst>
              <a:ext uri="{FF2B5EF4-FFF2-40B4-BE49-F238E27FC236}">
                <a16:creationId xmlns:a16="http://schemas.microsoft.com/office/drawing/2014/main" id="{CDBE49DD-0BBE-4DDC-AB5A-B86E84F97B18}"/>
              </a:ext>
            </a:extLst>
          </p:cNvPr>
          <p:cNvSpPr/>
          <p:nvPr/>
        </p:nvSpPr>
        <p:spPr>
          <a:xfrm>
            <a:off x="4055677" y="2396726"/>
            <a:ext cx="4356583" cy="640080"/>
          </a:xfrm>
          <a:prstGeom prst="rect">
            <a:avLst/>
          </a:prstGeom>
          <a:solidFill>
            <a:srgbClr val="45BE9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排队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Rectangle 32">
            <a:extLst>
              <a:ext uri="{FF2B5EF4-FFF2-40B4-BE49-F238E27FC236}">
                <a16:creationId xmlns:a16="http://schemas.microsoft.com/office/drawing/2014/main" id="{9CB84977-BCC0-4EEC-A2B1-9E36B31F7403}"/>
              </a:ext>
            </a:extLst>
          </p:cNvPr>
          <p:cNvSpPr/>
          <p:nvPr/>
        </p:nvSpPr>
        <p:spPr>
          <a:xfrm>
            <a:off x="8412260" y="2396726"/>
            <a:ext cx="871304" cy="640080"/>
          </a:xfrm>
          <a:prstGeom prst="rect">
            <a:avLst/>
          </a:prstGeom>
          <a:solidFill>
            <a:srgbClr val="A0BC3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买单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338B6445-B233-463B-90C7-F748B8B13721}"/>
              </a:ext>
            </a:extLst>
          </p:cNvPr>
          <p:cNvSpPr/>
          <p:nvPr/>
        </p:nvSpPr>
        <p:spPr>
          <a:xfrm>
            <a:off x="11006419" y="2391828"/>
            <a:ext cx="891098" cy="644978"/>
          </a:xfrm>
          <a:prstGeom prst="rect">
            <a:avLst/>
          </a:prstGeom>
          <a:solidFill>
            <a:srgbClr val="0087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离站</a:t>
            </a:r>
          </a:p>
        </p:txBody>
      </p:sp>
      <p:sp>
        <p:nvSpPr>
          <p:cNvPr id="32" name="Rectangle 33">
            <a:extLst>
              <a:ext uri="{FF2B5EF4-FFF2-40B4-BE49-F238E27FC236}">
                <a16:creationId xmlns:a16="http://schemas.microsoft.com/office/drawing/2014/main" id="{53B1015A-23D1-4B88-B414-E85C00D3FC16}"/>
              </a:ext>
            </a:extLst>
          </p:cNvPr>
          <p:cNvSpPr/>
          <p:nvPr/>
        </p:nvSpPr>
        <p:spPr>
          <a:xfrm>
            <a:off x="9281376" y="2394854"/>
            <a:ext cx="1722796" cy="641952"/>
          </a:xfrm>
          <a:prstGeom prst="rect">
            <a:avLst/>
          </a:prstGeom>
          <a:solidFill>
            <a:srgbClr val="FB873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开发票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661DD6DD-AA56-4F83-B3F1-24D1BBA6BE93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一次加油的时间轴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7751C35-7F17-47D1-98AD-AC177B7C23B8}"/>
              </a:ext>
            </a:extLst>
          </p:cNvPr>
          <p:cNvSpPr txBox="1"/>
          <p:nvPr/>
        </p:nvSpPr>
        <p:spPr>
          <a:xfrm>
            <a:off x="610100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65858753-B39F-42C1-84FD-47FF433BA0F9}"/>
              </a:ext>
            </a:extLst>
          </p:cNvPr>
          <p:cNvSpPr txBox="1"/>
          <p:nvPr/>
        </p:nvSpPr>
        <p:spPr>
          <a:xfrm>
            <a:off x="2352735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6A9A3675-9C99-4A0F-8CB9-689B67939727}"/>
              </a:ext>
            </a:extLst>
          </p:cNvPr>
          <p:cNvSpPr txBox="1"/>
          <p:nvPr/>
        </p:nvSpPr>
        <p:spPr>
          <a:xfrm>
            <a:off x="5836774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3BD6245-53C3-4AA2-826D-D77DBE6F47CB}"/>
              </a:ext>
            </a:extLst>
          </p:cNvPr>
          <p:cNvSpPr txBox="1"/>
          <p:nvPr/>
        </p:nvSpPr>
        <p:spPr>
          <a:xfrm>
            <a:off x="8450718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A7516B7E-43D2-4322-8045-46DA0E8A5545}"/>
              </a:ext>
            </a:extLst>
          </p:cNvPr>
          <p:cNvSpPr txBox="1"/>
          <p:nvPr/>
        </p:nvSpPr>
        <p:spPr>
          <a:xfrm>
            <a:off x="9839265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3E86E22-B8C7-4789-92EA-A4DCF5E14218}"/>
              </a:ext>
            </a:extLst>
          </p:cNvPr>
          <p:cNvSpPr txBox="1"/>
          <p:nvPr/>
        </p:nvSpPr>
        <p:spPr>
          <a:xfrm>
            <a:off x="11055488" y="3146830"/>
            <a:ext cx="7943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A7AA92E-CD1A-47E7-B8F4-7067489743CD}"/>
              </a:ext>
            </a:extLst>
          </p:cNvPr>
          <p:cNvSpPr txBox="1"/>
          <p:nvPr/>
        </p:nvSpPr>
        <p:spPr>
          <a:xfrm>
            <a:off x="1151708" y="4822372"/>
            <a:ext cx="98885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必须无限缩短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CEA2AE1-CB36-4E9C-912E-F6BCACC0AEF2}"/>
              </a:ext>
            </a:extLst>
          </p:cNvPr>
          <p:cNvSpPr/>
          <p:nvPr/>
        </p:nvSpPr>
        <p:spPr>
          <a:xfrm>
            <a:off x="4055677" y="1885951"/>
            <a:ext cx="6948495" cy="1791244"/>
          </a:xfrm>
          <a:prstGeom prst="rect">
            <a:avLst/>
          </a:prstGeom>
          <a:solidFill>
            <a:schemeClr val="tx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占用了太多非核心业务的时间</a:t>
            </a:r>
          </a:p>
        </p:txBody>
      </p:sp>
    </p:spTree>
    <p:extLst>
      <p:ext uri="{BB962C8B-B14F-4D97-AF65-F5344CB8AC3E}">
        <p14:creationId xmlns:p14="http://schemas.microsoft.com/office/powerpoint/2010/main" val="148487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DA8EB0E9-4E96-4D87-85B7-46135631718A}"/>
              </a:ext>
            </a:extLst>
          </p:cNvPr>
          <p:cNvGrpSpPr/>
          <p:nvPr/>
        </p:nvGrpSpPr>
        <p:grpSpPr>
          <a:xfrm>
            <a:off x="1731372" y="3617950"/>
            <a:ext cx="8725989" cy="1648014"/>
            <a:chOff x="1731372" y="3617950"/>
            <a:chExt cx="8725989" cy="1648014"/>
          </a:xfrm>
        </p:grpSpPr>
        <p:cxnSp>
          <p:nvCxnSpPr>
            <p:cNvPr id="22" name="直接连接符 21">
              <a:extLst>
                <a:ext uri="{FF2B5EF4-FFF2-40B4-BE49-F238E27FC236}">
                  <a16:creationId xmlns:a16="http://schemas.microsoft.com/office/drawing/2014/main" id="{8A1AEDA0-2A3F-4A45-899A-3C2E3057565C}"/>
                </a:ext>
              </a:extLst>
            </p:cNvPr>
            <p:cNvCxnSpPr>
              <a:stCxn id="19" idx="0"/>
            </p:cNvCxnSpPr>
            <p:nvPr/>
          </p:nvCxnSpPr>
          <p:spPr>
            <a:xfrm flipH="1" flipV="1">
              <a:off x="8931729" y="3617950"/>
              <a:ext cx="1525632" cy="1300858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71EC0BB0-0BE1-4168-9DCD-62063493948E}"/>
                </a:ext>
              </a:extLst>
            </p:cNvPr>
            <p:cNvCxnSpPr/>
            <p:nvPr/>
          </p:nvCxnSpPr>
          <p:spPr>
            <a:xfrm flipH="1">
              <a:off x="6143698" y="3617950"/>
              <a:ext cx="2845300" cy="164653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AC104741-3680-4571-B2A6-43A09CE758D2}"/>
                </a:ext>
              </a:extLst>
            </p:cNvPr>
            <p:cNvCxnSpPr/>
            <p:nvPr/>
          </p:nvCxnSpPr>
          <p:spPr>
            <a:xfrm flipH="1" flipV="1">
              <a:off x="3204623" y="3617950"/>
              <a:ext cx="2959199" cy="1648014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06361639-6106-4284-B14B-E8E1F1177ACC}"/>
                </a:ext>
              </a:extLst>
            </p:cNvPr>
            <p:cNvCxnSpPr>
              <a:endCxn id="4" idx="0"/>
            </p:cNvCxnSpPr>
            <p:nvPr/>
          </p:nvCxnSpPr>
          <p:spPr>
            <a:xfrm flipH="1">
              <a:off x="1731372" y="3617950"/>
              <a:ext cx="1501073" cy="1370427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26DD219E-F3B3-4792-9BAC-FF1C85E46D45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关键的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思路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D9423E-1D98-4631-93F2-58D535331D56}"/>
              </a:ext>
            </a:extLst>
          </p:cNvPr>
          <p:cNvSpPr txBox="1"/>
          <p:nvPr/>
        </p:nvSpPr>
        <p:spPr>
          <a:xfrm>
            <a:off x="1151708" y="4988377"/>
            <a:ext cx="115932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钱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2097EAD-DEDC-41F8-99F2-A97076B3D7BA}"/>
              </a:ext>
            </a:extLst>
          </p:cNvPr>
          <p:cNvSpPr txBox="1"/>
          <p:nvPr/>
        </p:nvSpPr>
        <p:spPr>
          <a:xfrm>
            <a:off x="2123261" y="3063952"/>
            <a:ext cx="20922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钱包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E74C60E-4BA0-44AF-B4F5-5B90D74D7395}"/>
              </a:ext>
            </a:extLst>
          </p:cNvPr>
          <p:cNvSpPr txBox="1"/>
          <p:nvPr/>
        </p:nvSpPr>
        <p:spPr>
          <a:xfrm>
            <a:off x="8417924" y="3063952"/>
            <a:ext cx="14581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车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F672C18-AB24-4518-BB58-4EB5D826DF91}"/>
              </a:ext>
            </a:extLst>
          </p:cNvPr>
          <p:cNvSpPr txBox="1"/>
          <p:nvPr/>
        </p:nvSpPr>
        <p:spPr>
          <a:xfrm>
            <a:off x="9411245" y="4988377"/>
            <a:ext cx="209223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AD19369-BB70-4F75-9A65-2CD3B2DC3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0017" y="4481075"/>
            <a:ext cx="891961" cy="121922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5251469-179E-4625-8BE9-BA6A2EDE7008}"/>
              </a:ext>
            </a:extLst>
          </p:cNvPr>
          <p:cNvSpPr txBox="1"/>
          <p:nvPr/>
        </p:nvSpPr>
        <p:spPr>
          <a:xfrm>
            <a:off x="2283277" y="1338943"/>
            <a:ext cx="76254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从识别钱，到是别人</a:t>
            </a:r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6C11B4A3-D889-4A45-B16C-825E2B149877}"/>
              </a:ext>
            </a:extLst>
          </p:cNvPr>
          <p:cNvCxnSpPr>
            <a:stCxn id="9" idx="3"/>
            <a:endCxn id="7" idx="1"/>
          </p:cNvCxnSpPr>
          <p:nvPr/>
        </p:nvCxnSpPr>
        <p:spPr>
          <a:xfrm flipV="1">
            <a:off x="6541978" y="3617950"/>
            <a:ext cx="1875946" cy="14727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AD9AAEFB-B0F9-4BD2-B365-A236E5967A9E}"/>
              </a:ext>
            </a:extLst>
          </p:cNvPr>
          <p:cNvCxnSpPr>
            <a:stCxn id="9" idx="1"/>
            <a:endCxn id="5" idx="3"/>
          </p:cNvCxnSpPr>
          <p:nvPr/>
        </p:nvCxnSpPr>
        <p:spPr>
          <a:xfrm flipH="1" flipV="1">
            <a:off x="4215496" y="3617950"/>
            <a:ext cx="1434521" cy="147273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06173E7F-5D13-41B6-90A2-ED0737234344}"/>
              </a:ext>
            </a:extLst>
          </p:cNvPr>
          <p:cNvCxnSpPr>
            <a:stCxn id="5" idx="2"/>
            <a:endCxn id="4" idx="0"/>
          </p:cNvCxnSpPr>
          <p:nvPr/>
        </p:nvCxnSpPr>
        <p:spPr>
          <a:xfrm flipH="1">
            <a:off x="1731372" y="4171948"/>
            <a:ext cx="1438007" cy="81642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698A3B4A-8676-42F6-B7C4-02CE7DA4A36B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9146995" y="4171948"/>
            <a:ext cx="1310367" cy="81642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C4C4391C-4978-4298-9C39-49AAA7DB98FF}"/>
              </a:ext>
            </a:extLst>
          </p:cNvPr>
          <p:cNvSpPr/>
          <p:nvPr/>
        </p:nvSpPr>
        <p:spPr>
          <a:xfrm>
            <a:off x="9111751" y="4918808"/>
            <a:ext cx="2691219" cy="124713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10FD0210-2601-414B-B696-3F4153B63F36}"/>
              </a:ext>
            </a:extLst>
          </p:cNvPr>
          <p:cNvSpPr/>
          <p:nvPr/>
        </p:nvSpPr>
        <p:spPr>
          <a:xfrm>
            <a:off x="389028" y="4988377"/>
            <a:ext cx="2691219" cy="1247135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0616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0B4DCD4-56B0-47B4-BD3D-10E0D77202F2}"/>
              </a:ext>
            </a:extLst>
          </p:cNvPr>
          <p:cNvSpPr txBox="1"/>
          <p:nvPr/>
        </p:nvSpPr>
        <p:spPr>
          <a:xfrm>
            <a:off x="1151708" y="431075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关键的</a:t>
            </a:r>
            <a:r>
              <a:rPr lang="zh-CN" altLang="en-US" sz="3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Tahoma" panose="020B0604030504040204" pitchFamily="34" charset="0"/>
              </a:rPr>
              <a:t>业务</a:t>
            </a:r>
            <a:endParaRPr lang="zh-CN" altLang="en-US" sz="13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Tahoma" panose="020B060403050404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B8D61C-4D27-464E-9849-142321FA84CA}"/>
              </a:ext>
            </a:extLst>
          </p:cNvPr>
          <p:cNvSpPr txBox="1"/>
          <p:nvPr/>
        </p:nvSpPr>
        <p:spPr>
          <a:xfrm>
            <a:off x="695324" y="1167493"/>
            <a:ext cx="108013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车牌识别</a:t>
            </a:r>
          </a:p>
        </p:txBody>
      </p:sp>
    </p:spTree>
    <p:extLst>
      <p:ext uri="{BB962C8B-B14F-4D97-AF65-F5344CB8AC3E}">
        <p14:creationId xmlns:p14="http://schemas.microsoft.com/office/powerpoint/2010/main" val="2382210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 主题​​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00B050"/>
        </a:solidFill>
        <a:ln w="19050" cap="flat" cmpd="sng">
          <a:noFill/>
          <a:miter lim="800000"/>
          <a:headEnd/>
          <a:tailEnd/>
        </a:ln>
        <a:effectLst>
          <a:outerShdw dist="20000" dir="5400000" algn="ctr" rotWithShape="0">
            <a:srgbClr val="000000">
              <a:alpha val="32999"/>
            </a:srgbClr>
          </a:outerShdw>
        </a:effectLst>
      </a:spPr>
      <a:bodyPr lIns="93982" tIns="93894" rIns="93982" bIns="93894" anchor="ctr"/>
      <a:lstStyle>
        <a:defPPr algn="ctr">
          <a:defRPr sz="24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  <a:txDef>
      <a:spPr>
        <a:noFill/>
      </a:spPr>
      <a:bodyPr wrap="square" rtlCol="0">
        <a:spAutoFit/>
      </a:bodyPr>
      <a:lstStyle>
        <a:defPPr algn="ctr">
          <a:defRPr sz="2000" dirty="0" smtClean="0">
            <a:solidFill>
              <a:schemeClr val="bg1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>
    <a:extraClrScheme>
      <a:clrScheme name="Office 主题​​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4903</TotalTime>
  <Words>423</Words>
  <Application>Microsoft Office PowerPoint</Application>
  <PresentationFormat>宽屏</PresentationFormat>
  <Paragraphs>103</Paragraphs>
  <Slides>20</Slides>
  <Notes>1</Notes>
  <HiddenSlides>1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等线</vt:lpstr>
      <vt:lpstr>等线</vt:lpstr>
      <vt:lpstr>宋体</vt:lpstr>
      <vt:lpstr>Microsoft YaHei</vt:lpstr>
      <vt:lpstr>Microsoft YaHei</vt:lpstr>
      <vt:lpstr>Arial</vt:lpstr>
      <vt:lpstr>Calibri</vt:lpstr>
      <vt:lpstr>Tahoma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庄士散</cp:lastModifiedBy>
  <cp:revision>234</cp:revision>
  <cp:lastPrinted>2017-11-16T05:18:46Z</cp:lastPrinted>
  <dcterms:created xsi:type="dcterms:W3CDTF">2017-11-14T11:09:58Z</dcterms:created>
  <dcterms:modified xsi:type="dcterms:W3CDTF">2017-12-16T15:51:07Z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